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omments/modernComment_105_F9E69101.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60" r:id="rId4"/>
    <p:sldId id="262" r:id="rId5"/>
    <p:sldId id="261" r:id="rId6"/>
    <p:sldId id="263" r:id="rId7"/>
    <p:sldId id="264" r:id="rId8"/>
    <p:sldId id="257"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79D2D6-BF38-A0C1-F4E2-4694C577F42B}" name="NORRIS Josephine (SJ)" initials="NJ(" userId="S::Josephine.NORRIS@ec.europa.eu::4bdf6a40-61f9-4015-81bb-71b597870b8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modernComment_105_F9E69101.xml><?xml version="1.0" encoding="utf-8"?>
<p188:cmLst xmlns:a="http://schemas.openxmlformats.org/drawingml/2006/main" xmlns:r="http://schemas.openxmlformats.org/officeDocument/2006/relationships" xmlns:p188="http://schemas.microsoft.com/office/powerpoint/2018/8/main">
  <p188:cm id="{92783FD7-3D7E-4032-8C69-0569483093FD}" authorId="{DA79D2D6-BF38-A0C1-F4E2-4694C577F42B}" created="2023-10-22T14:10:23.846">
    <ac:deMkLst xmlns:ac="http://schemas.microsoft.com/office/drawing/2013/main/command">
      <pc:docMk xmlns:pc="http://schemas.microsoft.com/office/powerpoint/2013/main/command"/>
      <pc:sldMk xmlns:pc="http://schemas.microsoft.com/office/powerpoint/2013/main/command" cId="4192637185" sldId="261"/>
      <ac:spMk id="6" creationId="{00000000-0000-0000-0000-000000000000}"/>
    </ac:deMkLst>
    <p188:txBody>
      <a:bodyPr/>
      <a:lstStyle/>
      <a:p>
        <a:r>
          <a:rPr lang="fr-BE"/>
          <a:t>Important to make the point that there was not just an analysis of absolute expansion</a:t>
        </a:r>
      </a:p>
    </p188:txBody>
  </p188:cm>
  <p188:cm id="{B3FA33A5-89DB-4ED8-A2A8-1B994DEC6FFA}" authorId="{DA79D2D6-BF38-A0C1-F4E2-4694C577F42B}" created="2023-10-22T14:12:44.716">
    <ac:txMkLst xmlns:ac="http://schemas.microsoft.com/office/drawing/2013/main/command">
      <pc:docMk xmlns:pc="http://schemas.microsoft.com/office/powerpoint/2013/main/command"/>
      <pc:sldMk xmlns:pc="http://schemas.microsoft.com/office/powerpoint/2013/main/command" cId="4192637185" sldId="261"/>
      <ac:spMk id="6" creationId="{00000000-0000-0000-0000-000000000000}"/>
      <ac:txMk cp="452" len="140">
        <ac:context len="594" hash="3245619947"/>
      </ac:txMk>
    </ac:txMkLst>
    <p188:pos x="10191161" y="3208288"/>
    <p188:txBody>
      <a:bodyPr/>
      <a:lstStyle/>
      <a:p>
        <a:r>
          <a:rPr lang="fr-BE"/>
          <a:t>I would mention the dual approach</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E66667-3CA5-46E2-BAA8-836ADC6415D0}" type="datetimeFigureOut">
              <a:rPr lang="en-GB" smtClean="0"/>
              <a:t>23/10/2023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E6631C-1C51-466C-AF09-142111095E6F}" type="slidenum">
              <a:rPr lang="en-GB" smtClean="0"/>
              <a:t>‹#›</a:t>
            </a:fld>
            <a:endParaRPr lang="en-GB"/>
          </a:p>
        </p:txBody>
      </p:sp>
    </p:spTree>
    <p:extLst>
      <p:ext uri="{BB962C8B-B14F-4D97-AF65-F5344CB8AC3E}">
        <p14:creationId xmlns:p14="http://schemas.microsoft.com/office/powerpoint/2010/main" val="1534343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RED II establishes two binding Union targets (the EU targets):</a:t>
            </a:r>
          </a:p>
          <a:p>
            <a:pPr lvl="0"/>
            <a:r>
              <a:rPr lang="en-GB" sz="1200" kern="1200" dirty="0">
                <a:solidFill>
                  <a:schemeClr val="tx1"/>
                </a:solidFill>
                <a:effectLst/>
                <a:latin typeface="+mn-lt"/>
                <a:ea typeface="+mn-ea"/>
                <a:cs typeface="+mn-cs"/>
              </a:rPr>
              <a:t>The overall renewable energy target: the share of energy obtained from renewable sources in the Union's gross final consumption of energy must be at least 32% by 2030. </a:t>
            </a:r>
          </a:p>
          <a:p>
            <a:r>
              <a:rPr lang="en-GB" sz="1200" kern="1200" dirty="0">
                <a:solidFill>
                  <a:schemeClr val="tx1"/>
                </a:solidFill>
                <a:effectLst/>
                <a:latin typeface="+mn-lt"/>
                <a:ea typeface="+mn-ea"/>
                <a:cs typeface="+mn-cs"/>
              </a:rPr>
              <a:t>The transport target: Member States must set an obligation on fuel suppliers to ensure that the share of renewable energy within the final consumption of energy in the transport sector is at least 14% by 2030</a:t>
            </a:r>
            <a:endParaRPr lang="en-GB" dirty="0"/>
          </a:p>
        </p:txBody>
      </p:sp>
      <p:sp>
        <p:nvSpPr>
          <p:cNvPr id="4" name="Slide Number Placeholder 3"/>
          <p:cNvSpPr>
            <a:spLocks noGrp="1"/>
          </p:cNvSpPr>
          <p:nvPr>
            <p:ph type="sldNum" sz="quarter" idx="10"/>
          </p:nvPr>
        </p:nvSpPr>
        <p:spPr/>
        <p:txBody>
          <a:bodyPr/>
          <a:lstStyle/>
          <a:p>
            <a:fld id="{D0E6631C-1C51-466C-AF09-142111095E6F}" type="slidenum">
              <a:rPr lang="en-GB" smtClean="0"/>
              <a:t>3</a:t>
            </a:fld>
            <a:endParaRPr lang="en-GB"/>
          </a:p>
        </p:txBody>
      </p:sp>
    </p:spTree>
    <p:extLst>
      <p:ext uri="{BB962C8B-B14F-4D97-AF65-F5344CB8AC3E}">
        <p14:creationId xmlns:p14="http://schemas.microsoft.com/office/powerpoint/2010/main" val="2554495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err="1"/>
              <a:t>Recital</a:t>
            </a:r>
            <a:r>
              <a:rPr lang="fr-BE" dirty="0"/>
              <a:t> § </a:t>
            </a:r>
            <a:r>
              <a:rPr lang="fr-BE" dirty="0" err="1"/>
              <a:t>TBT</a:t>
            </a:r>
            <a:r>
              <a:rPr lang="fr-BE" dirty="0"/>
              <a:t>: </a:t>
            </a:r>
            <a:r>
              <a:rPr lang="en-GB" sz="1200" b="0" i="0" kern="1200" dirty="0">
                <a:solidFill>
                  <a:schemeClr val="tx1"/>
                </a:solidFill>
                <a:effectLst/>
                <a:latin typeface="+mn-lt"/>
                <a:ea typeface="+mn-ea"/>
                <a:cs typeface="+mn-cs"/>
              </a:rPr>
              <a:t>o country should be prevented from taking measures necessary to ensure the quality of its exports, or for the protection of human, animal or plant life or health, of the environment, or for the prevention of deceptive practices, at the levels it considers appropriate, subject to the requirement that they are not applied in a manner which would constitute a means of arbitrary or unjustifiable discrimination between countries where the same conditions prevail or a disguised restriction on international trade, and are otherwise in accordance with the provisions of this Agreement;</a:t>
            </a:r>
            <a:endParaRPr lang="en-GB" dirty="0"/>
          </a:p>
        </p:txBody>
      </p:sp>
      <p:sp>
        <p:nvSpPr>
          <p:cNvPr id="4" name="Slide Number Placeholder 3"/>
          <p:cNvSpPr>
            <a:spLocks noGrp="1"/>
          </p:cNvSpPr>
          <p:nvPr>
            <p:ph type="sldNum" sz="quarter" idx="10"/>
          </p:nvPr>
        </p:nvSpPr>
        <p:spPr/>
        <p:txBody>
          <a:bodyPr/>
          <a:lstStyle/>
          <a:p>
            <a:fld id="{D0E6631C-1C51-466C-AF09-142111095E6F}" type="slidenum">
              <a:rPr lang="en-GB" smtClean="0"/>
              <a:t>7</a:t>
            </a:fld>
            <a:endParaRPr lang="en-GB"/>
          </a:p>
        </p:txBody>
      </p:sp>
    </p:spTree>
    <p:extLst>
      <p:ext uri="{BB962C8B-B14F-4D97-AF65-F5344CB8AC3E}">
        <p14:creationId xmlns:p14="http://schemas.microsoft.com/office/powerpoint/2010/main" val="2547920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It encompasses various strategies and actions to address climate change, protect the environment, and promote sustainability. Key components include reducing greenhouse gas emissions, increasing renewable energy use, improving energy efficiency, and fostering a circular economy. It also addresses biodiversity loss and aims to create a more sustainable food system</a:t>
            </a:r>
          </a:p>
          <a:p>
            <a:endParaRPr lang="fr-BE" dirty="0"/>
          </a:p>
          <a:p>
            <a:r>
              <a:rPr lang="fr-BE" dirty="0"/>
              <a:t>CoM</a:t>
            </a:r>
            <a:r>
              <a:rPr lang="fr-BE" baseline="0" dirty="0"/>
              <a:t> green deal communication « </a:t>
            </a:r>
            <a:r>
              <a:rPr lang="en-GB" sz="1200" b="0" i="0" kern="1200" dirty="0">
                <a:solidFill>
                  <a:schemeClr val="tx1"/>
                </a:solidFill>
                <a:effectLst/>
                <a:latin typeface="+mn-lt"/>
                <a:ea typeface="+mn-ea"/>
                <a:cs typeface="+mn-cs"/>
              </a:rPr>
              <a:t>This Communication sets out a European Green Deal for the European Union (EU) and its citizens. It resets the Commission’s commitment to tackling climate and environmental-related challenges that is this generation’s defining task. The atmosphere is warming and the climate is changing with each passing year. One million of the eight million species on the planet are at risk of being lost. Forests and oceans are being polluted and destroyed’</a:t>
            </a:r>
            <a:endParaRPr lang="en-GB" dirty="0"/>
          </a:p>
        </p:txBody>
      </p:sp>
      <p:sp>
        <p:nvSpPr>
          <p:cNvPr id="4" name="Slide Number Placeholder 3"/>
          <p:cNvSpPr>
            <a:spLocks noGrp="1"/>
          </p:cNvSpPr>
          <p:nvPr>
            <p:ph type="sldNum" sz="quarter" idx="10"/>
          </p:nvPr>
        </p:nvSpPr>
        <p:spPr/>
        <p:txBody>
          <a:bodyPr/>
          <a:lstStyle/>
          <a:p>
            <a:fld id="{D0E6631C-1C51-466C-AF09-142111095E6F}" type="slidenum">
              <a:rPr lang="en-GB" smtClean="0"/>
              <a:t>8</a:t>
            </a:fld>
            <a:endParaRPr lang="en-GB"/>
          </a:p>
        </p:txBody>
      </p:sp>
    </p:spTree>
    <p:extLst>
      <p:ext uri="{BB962C8B-B14F-4D97-AF65-F5344CB8AC3E}">
        <p14:creationId xmlns:p14="http://schemas.microsoft.com/office/powerpoint/2010/main" val="2949182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err="1"/>
              <a:t>Deforest</a:t>
            </a:r>
            <a:r>
              <a:rPr lang="fr-BE" dirty="0"/>
              <a:t>: </a:t>
            </a:r>
            <a:r>
              <a:rPr lang="en-GB" sz="1200" b="1" i="0" kern="1200" dirty="0">
                <a:solidFill>
                  <a:schemeClr val="tx1"/>
                </a:solidFill>
                <a:effectLst/>
                <a:latin typeface="+mn-lt"/>
                <a:ea typeface="+mn-ea"/>
                <a:cs typeface="+mn-cs"/>
              </a:rPr>
              <a:t>palm oil, cattle, soy, coffee, cocoa, timber and rubber as well as derived products </a:t>
            </a:r>
            <a:r>
              <a:rPr lang="en-GB" sz="1200" b="0" i="0" kern="1200" dirty="0">
                <a:solidFill>
                  <a:schemeClr val="tx1"/>
                </a:solidFill>
                <a:effectLst/>
                <a:latin typeface="+mn-lt"/>
                <a:ea typeface="+mn-ea"/>
                <a:cs typeface="+mn-cs"/>
              </a:rPr>
              <a:t>(such as beef, furniture, or chocolate) when </a:t>
            </a:r>
            <a:r>
              <a:rPr lang="en-GB" dirty="0"/>
              <a:t>placed on the EU market will no longer contribute to deforestation and forest degradation in the EU and elsewhere in the world. </a:t>
            </a:r>
            <a:r>
              <a:rPr lang="en-GB" sz="1200" b="0" i="0" kern="1200" dirty="0">
                <a:solidFill>
                  <a:schemeClr val="tx1"/>
                </a:solidFill>
                <a:effectLst/>
                <a:latin typeface="+mn-lt"/>
                <a:ea typeface="+mn-ea"/>
                <a:cs typeface="+mn-cs"/>
              </a:rPr>
              <a:t>companies will have </a:t>
            </a:r>
            <a:r>
              <a:rPr lang="en-GB" sz="1200" b="1" i="0" kern="1200" dirty="0">
                <a:solidFill>
                  <a:schemeClr val="tx1"/>
                </a:solidFill>
                <a:effectLst/>
                <a:latin typeface="+mn-lt"/>
                <a:ea typeface="+mn-ea"/>
                <a:cs typeface="+mn-cs"/>
              </a:rPr>
              <a:t>to conduct strict due diligence if they place on the EU market</a:t>
            </a:r>
            <a:r>
              <a:rPr lang="en-GB" sz="1200" b="0" i="0" kern="1200" dirty="0">
                <a:solidFill>
                  <a:schemeClr val="tx1"/>
                </a:solidFill>
                <a:effectLst/>
                <a:latin typeface="+mn-lt"/>
                <a:ea typeface="+mn-ea"/>
                <a:cs typeface="+mn-cs"/>
              </a:rPr>
              <a:t>, or export from it: will have to prove that the products are both deforestation-free (produced on land that was not subject to deforestation after 31 December 2020) and legal (compliant with all relevant applicable laws in force in the country of production)</a:t>
            </a:r>
            <a:r>
              <a:rPr lang="en-GB" sz="1200" b="0" i="0" kern="1200" baseline="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D0E6631C-1C51-466C-AF09-142111095E6F}" type="slidenum">
              <a:rPr lang="en-GB" smtClean="0"/>
              <a:t>9</a:t>
            </a:fld>
            <a:endParaRPr lang="en-GB"/>
          </a:p>
        </p:txBody>
      </p:sp>
    </p:spTree>
    <p:extLst>
      <p:ext uri="{BB962C8B-B14F-4D97-AF65-F5344CB8AC3E}">
        <p14:creationId xmlns:p14="http://schemas.microsoft.com/office/powerpoint/2010/main" val="2610639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74FD546-7F4D-48F7-81D6-245AB5A8A58D}" type="datetimeFigureOut">
              <a:rPr lang="en-GB" smtClean="0"/>
              <a:t>23/10/2023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B77B09-FB0F-4B6D-82DD-FC848E0D5470}" type="slidenum">
              <a:rPr lang="en-GB" smtClean="0"/>
              <a:t>‹#›</a:t>
            </a:fld>
            <a:endParaRPr lang="en-GB"/>
          </a:p>
        </p:txBody>
      </p:sp>
    </p:spTree>
    <p:extLst>
      <p:ext uri="{BB962C8B-B14F-4D97-AF65-F5344CB8AC3E}">
        <p14:creationId xmlns:p14="http://schemas.microsoft.com/office/powerpoint/2010/main" val="2474656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4FD546-7F4D-48F7-81D6-245AB5A8A58D}" type="datetimeFigureOut">
              <a:rPr lang="en-GB" smtClean="0"/>
              <a:t>23/10/2023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B77B09-FB0F-4B6D-82DD-FC848E0D5470}" type="slidenum">
              <a:rPr lang="en-GB" smtClean="0"/>
              <a:t>‹#›</a:t>
            </a:fld>
            <a:endParaRPr lang="en-GB"/>
          </a:p>
        </p:txBody>
      </p:sp>
    </p:spTree>
    <p:extLst>
      <p:ext uri="{BB962C8B-B14F-4D97-AF65-F5344CB8AC3E}">
        <p14:creationId xmlns:p14="http://schemas.microsoft.com/office/powerpoint/2010/main" val="3519568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4FD546-7F4D-48F7-81D6-245AB5A8A58D}" type="datetimeFigureOut">
              <a:rPr lang="en-GB" smtClean="0"/>
              <a:t>23/10/2023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B77B09-FB0F-4B6D-82DD-FC848E0D5470}" type="slidenum">
              <a:rPr lang="en-GB" smtClean="0"/>
              <a:t>‹#›</a:t>
            </a:fld>
            <a:endParaRPr lang="en-GB"/>
          </a:p>
        </p:txBody>
      </p:sp>
    </p:spTree>
    <p:extLst>
      <p:ext uri="{BB962C8B-B14F-4D97-AF65-F5344CB8AC3E}">
        <p14:creationId xmlns:p14="http://schemas.microsoft.com/office/powerpoint/2010/main" val="3142767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4FD546-7F4D-48F7-81D6-245AB5A8A58D}" type="datetimeFigureOut">
              <a:rPr lang="en-GB" smtClean="0"/>
              <a:t>23/10/2023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B77B09-FB0F-4B6D-82DD-FC848E0D5470}" type="slidenum">
              <a:rPr lang="en-GB" smtClean="0"/>
              <a:t>‹#›</a:t>
            </a:fld>
            <a:endParaRPr lang="en-GB"/>
          </a:p>
        </p:txBody>
      </p:sp>
    </p:spTree>
    <p:extLst>
      <p:ext uri="{BB962C8B-B14F-4D97-AF65-F5344CB8AC3E}">
        <p14:creationId xmlns:p14="http://schemas.microsoft.com/office/powerpoint/2010/main" val="365022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4FD546-7F4D-48F7-81D6-245AB5A8A58D}" type="datetimeFigureOut">
              <a:rPr lang="en-GB" smtClean="0"/>
              <a:t>23/10/2023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B77B09-FB0F-4B6D-82DD-FC848E0D5470}" type="slidenum">
              <a:rPr lang="en-GB" smtClean="0"/>
              <a:t>‹#›</a:t>
            </a:fld>
            <a:endParaRPr lang="en-GB"/>
          </a:p>
        </p:txBody>
      </p:sp>
    </p:spTree>
    <p:extLst>
      <p:ext uri="{BB962C8B-B14F-4D97-AF65-F5344CB8AC3E}">
        <p14:creationId xmlns:p14="http://schemas.microsoft.com/office/powerpoint/2010/main" val="4185703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74FD546-7F4D-48F7-81D6-245AB5A8A58D}" type="datetimeFigureOut">
              <a:rPr lang="en-GB" smtClean="0"/>
              <a:t>23/10/2023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B77B09-FB0F-4B6D-82DD-FC848E0D5470}" type="slidenum">
              <a:rPr lang="en-GB" smtClean="0"/>
              <a:t>‹#›</a:t>
            </a:fld>
            <a:endParaRPr lang="en-GB"/>
          </a:p>
        </p:txBody>
      </p:sp>
    </p:spTree>
    <p:extLst>
      <p:ext uri="{BB962C8B-B14F-4D97-AF65-F5344CB8AC3E}">
        <p14:creationId xmlns:p14="http://schemas.microsoft.com/office/powerpoint/2010/main" val="3696884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74FD546-7F4D-48F7-81D6-245AB5A8A58D}" type="datetimeFigureOut">
              <a:rPr lang="en-GB" smtClean="0"/>
              <a:t>23/10/2023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B77B09-FB0F-4B6D-82DD-FC848E0D5470}" type="slidenum">
              <a:rPr lang="en-GB" smtClean="0"/>
              <a:t>‹#›</a:t>
            </a:fld>
            <a:endParaRPr lang="en-GB"/>
          </a:p>
        </p:txBody>
      </p:sp>
    </p:spTree>
    <p:extLst>
      <p:ext uri="{BB962C8B-B14F-4D97-AF65-F5344CB8AC3E}">
        <p14:creationId xmlns:p14="http://schemas.microsoft.com/office/powerpoint/2010/main" val="2864197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74FD546-7F4D-48F7-81D6-245AB5A8A58D}" type="datetimeFigureOut">
              <a:rPr lang="en-GB" smtClean="0"/>
              <a:t>23/10/2023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B77B09-FB0F-4B6D-82DD-FC848E0D5470}" type="slidenum">
              <a:rPr lang="en-GB" smtClean="0"/>
              <a:t>‹#›</a:t>
            </a:fld>
            <a:endParaRPr lang="en-GB"/>
          </a:p>
        </p:txBody>
      </p:sp>
    </p:spTree>
    <p:extLst>
      <p:ext uri="{BB962C8B-B14F-4D97-AF65-F5344CB8AC3E}">
        <p14:creationId xmlns:p14="http://schemas.microsoft.com/office/powerpoint/2010/main" val="206637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FD546-7F4D-48F7-81D6-245AB5A8A58D}" type="datetimeFigureOut">
              <a:rPr lang="en-GB" smtClean="0"/>
              <a:t>23/10/2023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B77B09-FB0F-4B6D-82DD-FC848E0D5470}" type="slidenum">
              <a:rPr lang="en-GB" smtClean="0"/>
              <a:t>‹#›</a:t>
            </a:fld>
            <a:endParaRPr lang="en-GB"/>
          </a:p>
        </p:txBody>
      </p:sp>
    </p:spTree>
    <p:extLst>
      <p:ext uri="{BB962C8B-B14F-4D97-AF65-F5344CB8AC3E}">
        <p14:creationId xmlns:p14="http://schemas.microsoft.com/office/powerpoint/2010/main" val="2617717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74FD546-7F4D-48F7-81D6-245AB5A8A58D}" type="datetimeFigureOut">
              <a:rPr lang="en-GB" smtClean="0"/>
              <a:t>23/10/2023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B77B09-FB0F-4B6D-82DD-FC848E0D5470}" type="slidenum">
              <a:rPr lang="en-GB" smtClean="0"/>
              <a:t>‹#›</a:t>
            </a:fld>
            <a:endParaRPr lang="en-GB"/>
          </a:p>
        </p:txBody>
      </p:sp>
    </p:spTree>
    <p:extLst>
      <p:ext uri="{BB962C8B-B14F-4D97-AF65-F5344CB8AC3E}">
        <p14:creationId xmlns:p14="http://schemas.microsoft.com/office/powerpoint/2010/main" val="2946869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74FD546-7F4D-48F7-81D6-245AB5A8A58D}" type="datetimeFigureOut">
              <a:rPr lang="en-GB" smtClean="0"/>
              <a:t>23/10/2023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B77B09-FB0F-4B6D-82DD-FC848E0D5470}" type="slidenum">
              <a:rPr lang="en-GB" smtClean="0"/>
              <a:t>‹#›</a:t>
            </a:fld>
            <a:endParaRPr lang="en-GB"/>
          </a:p>
        </p:txBody>
      </p:sp>
    </p:spTree>
    <p:extLst>
      <p:ext uri="{BB962C8B-B14F-4D97-AF65-F5344CB8AC3E}">
        <p14:creationId xmlns:p14="http://schemas.microsoft.com/office/powerpoint/2010/main" val="1449734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FD546-7F4D-48F7-81D6-245AB5A8A58D}" type="datetimeFigureOut">
              <a:rPr lang="en-GB" smtClean="0"/>
              <a:t>23/10/2023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B77B09-FB0F-4B6D-82DD-FC848E0D5470}" type="slidenum">
              <a:rPr lang="en-GB" smtClean="0"/>
              <a:t>‹#›</a:t>
            </a:fld>
            <a:endParaRPr lang="en-GB"/>
          </a:p>
        </p:txBody>
      </p:sp>
    </p:spTree>
    <p:extLst>
      <p:ext uri="{BB962C8B-B14F-4D97-AF65-F5344CB8AC3E}">
        <p14:creationId xmlns:p14="http://schemas.microsoft.com/office/powerpoint/2010/main" val="2232785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microsoft.com/office/2018/10/relationships/comments" Target="../comments/modernComment_105_F9E6910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ormAutofit fontScale="90000"/>
          </a:bodyPr>
          <a:lstStyle/>
          <a:p>
            <a:r>
              <a:rPr lang="en-GB" dirty="0"/>
              <a:t>Indonesia and Malaysia vs EU biofuel regime –WTO litigation and indications for EU green deal</a:t>
            </a:r>
          </a:p>
        </p:txBody>
      </p:sp>
      <p:sp>
        <p:nvSpPr>
          <p:cNvPr id="3" name="Subtitle 2"/>
          <p:cNvSpPr>
            <a:spLocks noGrp="1"/>
          </p:cNvSpPr>
          <p:nvPr>
            <p:ph type="subTitle" idx="1"/>
          </p:nvPr>
        </p:nvSpPr>
        <p:spPr>
          <a:xfrm>
            <a:off x="560439" y="5486400"/>
            <a:ext cx="9144000" cy="931606"/>
          </a:xfrm>
        </p:spPr>
        <p:txBody>
          <a:bodyPr/>
          <a:lstStyle/>
          <a:p>
            <a:pPr algn="l"/>
            <a:r>
              <a:rPr lang="it-IT" dirty="0"/>
              <a:t>Davide Grespan - </a:t>
            </a:r>
            <a:r>
              <a:rPr lang="it-IT" i="1" dirty="0"/>
              <a:t>10/10/2023 </a:t>
            </a:r>
            <a:endParaRPr lang="it-IT" dirty="0"/>
          </a:p>
          <a:p>
            <a:pPr algn="l"/>
            <a:r>
              <a:rPr lang="it-IT" i="1" dirty="0"/>
              <a:t>EU Permanent Mission to the WTO – Legal adviser</a:t>
            </a:r>
            <a:endParaRPr lang="en-GB" dirty="0"/>
          </a:p>
        </p:txBody>
      </p:sp>
    </p:spTree>
    <p:extLst>
      <p:ext uri="{BB962C8B-B14F-4D97-AF65-F5344CB8AC3E}">
        <p14:creationId xmlns:p14="http://schemas.microsoft.com/office/powerpoint/2010/main" val="332411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BE" dirty="0" err="1"/>
              <a:t>Two</a:t>
            </a:r>
            <a:r>
              <a:rPr lang="fr-BE" dirty="0"/>
              <a:t> WTO </a:t>
            </a:r>
            <a:r>
              <a:rPr lang="fr-BE" dirty="0" err="1"/>
              <a:t>almost</a:t>
            </a:r>
            <a:r>
              <a:rPr lang="fr-BE" dirty="0"/>
              <a:t> </a:t>
            </a:r>
            <a:r>
              <a:rPr lang="fr-BE" dirty="0" err="1"/>
              <a:t>parallel</a:t>
            </a:r>
            <a:r>
              <a:rPr lang="fr-BE" dirty="0"/>
              <a:t> cases: claims </a:t>
            </a:r>
            <a:r>
              <a:rPr lang="fr-BE" dirty="0" err="1"/>
              <a:t>largely</a:t>
            </a:r>
            <a:r>
              <a:rPr lang="fr-BE" dirty="0"/>
              <a:t> </a:t>
            </a:r>
            <a:r>
              <a:rPr lang="fr-BE" dirty="0" err="1"/>
              <a:t>overlapping</a:t>
            </a:r>
            <a:r>
              <a:rPr lang="fr-BE" dirty="0"/>
              <a:t> – one panel </a:t>
            </a:r>
            <a:endParaRPr lang="en-GB" dirty="0"/>
          </a:p>
        </p:txBody>
      </p:sp>
      <p:sp>
        <p:nvSpPr>
          <p:cNvPr id="5" name="Content Placeholder 4"/>
          <p:cNvSpPr>
            <a:spLocks noGrp="1"/>
          </p:cNvSpPr>
          <p:nvPr>
            <p:ph sz="half" idx="1"/>
          </p:nvPr>
        </p:nvSpPr>
        <p:spPr/>
        <p:txBody>
          <a:bodyPr/>
          <a:lstStyle/>
          <a:p>
            <a:r>
              <a:rPr lang="fr-BE" dirty="0"/>
              <a:t>DS593 </a:t>
            </a:r>
            <a:r>
              <a:rPr lang="en-GB" dirty="0"/>
              <a:t>EU — Palm Oil (Indonesia) </a:t>
            </a:r>
          </a:p>
          <a:p>
            <a:pPr lvl="1"/>
            <a:r>
              <a:rPr lang="en-GB" dirty="0"/>
              <a:t>Consultation request 9 December 2019</a:t>
            </a:r>
          </a:p>
          <a:p>
            <a:pPr lvl="1"/>
            <a:r>
              <a:rPr lang="en-GB" dirty="0"/>
              <a:t>Panel composed 12 November 2020</a:t>
            </a:r>
          </a:p>
        </p:txBody>
      </p:sp>
      <p:sp>
        <p:nvSpPr>
          <p:cNvPr id="6" name="Content Placeholder 5"/>
          <p:cNvSpPr>
            <a:spLocks noGrp="1"/>
          </p:cNvSpPr>
          <p:nvPr>
            <p:ph sz="half" idx="2"/>
          </p:nvPr>
        </p:nvSpPr>
        <p:spPr/>
        <p:txBody>
          <a:bodyPr/>
          <a:lstStyle/>
          <a:p>
            <a:r>
              <a:rPr lang="fr-BE" dirty="0"/>
              <a:t>DS600 </a:t>
            </a:r>
            <a:r>
              <a:rPr lang="en-GB" dirty="0"/>
              <a:t>EU and Certain Member States — Palm Oil (Malaysia)</a:t>
            </a:r>
            <a:endParaRPr lang="fr-BE" dirty="0"/>
          </a:p>
          <a:p>
            <a:pPr lvl="1"/>
            <a:r>
              <a:rPr lang="en-GB" dirty="0"/>
              <a:t>Consultation request 15 January 2021</a:t>
            </a:r>
          </a:p>
          <a:p>
            <a:pPr lvl="1"/>
            <a:r>
              <a:rPr lang="en-GB" dirty="0"/>
              <a:t>Panel composed 29 July 2021</a:t>
            </a:r>
          </a:p>
        </p:txBody>
      </p:sp>
    </p:spTree>
    <p:extLst>
      <p:ext uri="{BB962C8B-B14F-4D97-AF65-F5344CB8AC3E}">
        <p14:creationId xmlns:p14="http://schemas.microsoft.com/office/powerpoint/2010/main" val="4253599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The Renewable Energy Directive (RED) – amended several times – RED II (2018)</a:t>
            </a:r>
            <a:endParaRPr lang="en-GB" sz="1200" dirty="0"/>
          </a:p>
        </p:txBody>
      </p:sp>
      <p:sp>
        <p:nvSpPr>
          <p:cNvPr id="3" name="Content Placeholder 2"/>
          <p:cNvSpPr>
            <a:spLocks noGrp="1"/>
          </p:cNvSpPr>
          <p:nvPr>
            <p:ph sz="half" idx="1"/>
          </p:nvPr>
        </p:nvSpPr>
        <p:spPr>
          <a:xfrm>
            <a:off x="838199" y="1825625"/>
            <a:ext cx="10626213" cy="4351338"/>
          </a:xfrm>
        </p:spPr>
        <p:txBody>
          <a:bodyPr>
            <a:normAutofit fontScale="92500" lnSpcReduction="20000"/>
          </a:bodyPr>
          <a:lstStyle/>
          <a:p>
            <a:r>
              <a:rPr lang="en-GB" dirty="0"/>
              <a:t>Sets binding targets for the share of renewable energy in the EU total energy consumption (32%) and in the transport sector (14%)</a:t>
            </a:r>
          </a:p>
          <a:p>
            <a:r>
              <a:rPr lang="fr-BE" dirty="0" err="1" smtClean="0"/>
              <a:t>Regulates</a:t>
            </a:r>
            <a:r>
              <a:rPr lang="fr-BE" dirty="0" smtClean="0"/>
              <a:t> </a:t>
            </a:r>
            <a:r>
              <a:rPr lang="fr-BE" dirty="0" err="1"/>
              <a:t>which</a:t>
            </a:r>
            <a:r>
              <a:rPr lang="fr-BE" dirty="0"/>
              <a:t> </a:t>
            </a:r>
            <a:r>
              <a:rPr lang="fr-BE" dirty="0" err="1"/>
              <a:t>biofuels</a:t>
            </a:r>
            <a:r>
              <a:rPr lang="fr-BE" dirty="0"/>
              <a:t> can </a:t>
            </a:r>
            <a:r>
              <a:rPr lang="fr-BE" dirty="0" err="1"/>
              <a:t>be</a:t>
            </a:r>
            <a:r>
              <a:rPr lang="fr-BE" dirty="0"/>
              <a:t> </a:t>
            </a:r>
            <a:r>
              <a:rPr lang="fr-BE" dirty="0" err="1"/>
              <a:t>counted</a:t>
            </a:r>
            <a:r>
              <a:rPr lang="fr-BE" dirty="0"/>
              <a:t> </a:t>
            </a:r>
            <a:r>
              <a:rPr lang="fr-BE" dirty="0" err="1"/>
              <a:t>towards</a:t>
            </a:r>
            <a:r>
              <a:rPr lang="fr-BE" dirty="0"/>
              <a:t> the transport </a:t>
            </a:r>
            <a:r>
              <a:rPr lang="fr-BE" dirty="0" err="1"/>
              <a:t>sector</a:t>
            </a:r>
            <a:r>
              <a:rPr lang="fr-BE" dirty="0"/>
              <a:t> </a:t>
            </a:r>
            <a:r>
              <a:rPr lang="fr-BE" dirty="0" err="1"/>
              <a:t>target</a:t>
            </a:r>
            <a:r>
              <a:rPr lang="fr-BE" dirty="0"/>
              <a:t> </a:t>
            </a:r>
          </a:p>
          <a:p>
            <a:r>
              <a:rPr lang="fr-BE" dirty="0"/>
              <a:t>All </a:t>
            </a:r>
            <a:r>
              <a:rPr lang="fr-BE" dirty="0" err="1"/>
              <a:t>conventional</a:t>
            </a:r>
            <a:r>
              <a:rPr lang="fr-BE" dirty="0"/>
              <a:t> </a:t>
            </a:r>
            <a:r>
              <a:rPr lang="fr-BE" dirty="0" err="1"/>
              <a:t>biofuels</a:t>
            </a:r>
            <a:r>
              <a:rPr lang="fr-BE" dirty="0"/>
              <a:t> max 7 % </a:t>
            </a:r>
            <a:r>
              <a:rPr lang="fr-BE" dirty="0" err="1"/>
              <a:t>because</a:t>
            </a:r>
            <a:r>
              <a:rPr lang="fr-BE" dirty="0"/>
              <a:t> </a:t>
            </a:r>
            <a:r>
              <a:rPr lang="fr-BE" dirty="0" err="1"/>
              <a:t>they</a:t>
            </a:r>
            <a:r>
              <a:rPr lang="fr-BE" dirty="0"/>
              <a:t> </a:t>
            </a:r>
            <a:r>
              <a:rPr lang="fr-BE" dirty="0" err="1"/>
              <a:t>induce</a:t>
            </a:r>
            <a:r>
              <a:rPr lang="fr-BE" dirty="0"/>
              <a:t> Land Use Change (LUC) </a:t>
            </a:r>
            <a:r>
              <a:rPr lang="fr-BE" dirty="0" err="1"/>
              <a:t>which</a:t>
            </a:r>
            <a:r>
              <a:rPr lang="fr-BE" dirty="0"/>
              <a:t> can cause GHG </a:t>
            </a:r>
            <a:r>
              <a:rPr lang="fr-BE" dirty="0" err="1"/>
              <a:t>emissions</a:t>
            </a:r>
            <a:endParaRPr lang="fr-BE" dirty="0"/>
          </a:p>
          <a:p>
            <a:r>
              <a:rPr lang="fr-BE" dirty="0"/>
              <a:t>Direct Land Use Change: </a:t>
            </a:r>
            <a:r>
              <a:rPr lang="fr-BE" dirty="0" err="1"/>
              <a:t>e.g</a:t>
            </a:r>
            <a:r>
              <a:rPr lang="fr-BE" dirty="0"/>
              <a:t>. a </a:t>
            </a:r>
            <a:r>
              <a:rPr lang="fr-BE" dirty="0" err="1"/>
              <a:t>forest</a:t>
            </a:r>
            <a:r>
              <a:rPr lang="fr-BE" dirty="0"/>
              <a:t> </a:t>
            </a:r>
            <a:r>
              <a:rPr lang="fr-BE" dirty="0" err="1"/>
              <a:t>is</a:t>
            </a:r>
            <a:r>
              <a:rPr lang="fr-BE" dirty="0"/>
              <a:t> </a:t>
            </a:r>
            <a:r>
              <a:rPr lang="fr-BE" dirty="0" err="1"/>
              <a:t>cut</a:t>
            </a:r>
            <a:r>
              <a:rPr lang="fr-BE" dirty="0"/>
              <a:t> down to </a:t>
            </a:r>
            <a:r>
              <a:rPr lang="fr-BE" dirty="0" err="1"/>
              <a:t>meet</a:t>
            </a:r>
            <a:r>
              <a:rPr lang="fr-BE" dirty="0"/>
              <a:t> </a:t>
            </a:r>
            <a:r>
              <a:rPr lang="fr-BE" dirty="0" err="1"/>
              <a:t>biofuel</a:t>
            </a:r>
            <a:r>
              <a:rPr lang="fr-BE" dirty="0"/>
              <a:t> </a:t>
            </a:r>
            <a:r>
              <a:rPr lang="fr-BE" dirty="0" err="1"/>
              <a:t>crop</a:t>
            </a:r>
            <a:r>
              <a:rPr lang="fr-BE" dirty="0"/>
              <a:t> </a:t>
            </a:r>
            <a:r>
              <a:rPr lang="fr-BE" dirty="0" err="1"/>
              <a:t>demand</a:t>
            </a:r>
            <a:r>
              <a:rPr lang="fr-BE" dirty="0"/>
              <a:t> – </a:t>
            </a:r>
            <a:r>
              <a:rPr lang="fr-BE" dirty="0" err="1"/>
              <a:t>addressed</a:t>
            </a:r>
            <a:r>
              <a:rPr lang="fr-BE" dirty="0"/>
              <a:t> </a:t>
            </a:r>
            <a:r>
              <a:rPr lang="fr-BE" dirty="0" err="1"/>
              <a:t>notably</a:t>
            </a:r>
            <a:r>
              <a:rPr lang="fr-BE" dirty="0"/>
              <a:t> by </a:t>
            </a:r>
            <a:r>
              <a:rPr lang="fr-BE" dirty="0" err="1"/>
              <a:t>sustainability</a:t>
            </a:r>
            <a:r>
              <a:rPr lang="fr-BE" dirty="0"/>
              <a:t> </a:t>
            </a:r>
            <a:r>
              <a:rPr lang="fr-BE" dirty="0" err="1"/>
              <a:t>criteria</a:t>
            </a:r>
            <a:r>
              <a:rPr lang="fr-BE" dirty="0"/>
              <a:t> of </a:t>
            </a:r>
            <a:r>
              <a:rPr lang="fr-BE" dirty="0" err="1"/>
              <a:t>RED</a:t>
            </a:r>
            <a:r>
              <a:rPr lang="fr-BE" dirty="0"/>
              <a:t> (II)</a:t>
            </a:r>
          </a:p>
          <a:p>
            <a:r>
              <a:rPr lang="fr-BE" dirty="0"/>
              <a:t>Indirect Land Use Change: </a:t>
            </a:r>
            <a:r>
              <a:rPr lang="en-GB" dirty="0"/>
              <a:t>when non-agricultural land is brought into agricultural production as a consequence of agricultural land previously being used for non-fuel demand being diverted to the production of feedstock used for biofuels</a:t>
            </a:r>
            <a:endParaRPr lang="fr-BE" dirty="0"/>
          </a:p>
          <a:p>
            <a:endParaRPr lang="fr-BE" dirty="0"/>
          </a:p>
          <a:p>
            <a:endParaRPr lang="en-GB" dirty="0"/>
          </a:p>
          <a:p>
            <a:endParaRPr lang="en-GB" dirty="0"/>
          </a:p>
        </p:txBody>
      </p:sp>
    </p:spTree>
    <p:extLst>
      <p:ext uri="{BB962C8B-B14F-4D97-AF65-F5344CB8AC3E}">
        <p14:creationId xmlns:p14="http://schemas.microsoft.com/office/powerpoint/2010/main" val="31063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ILUC </a:t>
            </a:r>
            <a:r>
              <a:rPr lang="fr-BE" dirty="0" err="1"/>
              <a:t>characteristics</a:t>
            </a:r>
            <a:endParaRPr lang="en-GB" dirty="0"/>
          </a:p>
        </p:txBody>
      </p:sp>
      <p:sp>
        <p:nvSpPr>
          <p:cNvPr id="3" name="Content Placeholder 2"/>
          <p:cNvSpPr>
            <a:spLocks noGrp="1"/>
          </p:cNvSpPr>
          <p:nvPr>
            <p:ph idx="1"/>
          </p:nvPr>
        </p:nvSpPr>
        <p:spPr/>
        <p:txBody>
          <a:bodyPr/>
          <a:lstStyle/>
          <a:p>
            <a:r>
              <a:rPr lang="fr-BE" dirty="0"/>
              <a:t>Impossible to observe </a:t>
            </a:r>
            <a:r>
              <a:rPr lang="fr-BE" dirty="0" err="1"/>
              <a:t>directly</a:t>
            </a:r>
            <a:endParaRPr lang="fr-BE" dirty="0"/>
          </a:p>
          <a:p>
            <a:r>
              <a:rPr lang="fr-BE" dirty="0" err="1"/>
              <a:t>Cannot</a:t>
            </a:r>
            <a:r>
              <a:rPr lang="fr-BE" dirty="0"/>
              <a:t> </a:t>
            </a:r>
            <a:r>
              <a:rPr lang="fr-BE" dirty="0" err="1"/>
              <a:t>be</a:t>
            </a:r>
            <a:r>
              <a:rPr lang="fr-BE" dirty="0"/>
              <a:t> </a:t>
            </a:r>
            <a:r>
              <a:rPr lang="fr-BE" dirty="0" err="1"/>
              <a:t>modelled</a:t>
            </a:r>
            <a:r>
              <a:rPr lang="fr-BE" dirty="0"/>
              <a:t> in the </a:t>
            </a:r>
            <a:r>
              <a:rPr lang="fr-BE" dirty="0" err="1"/>
              <a:t>same</a:t>
            </a:r>
            <a:r>
              <a:rPr lang="fr-BE" dirty="0"/>
              <a:t> </a:t>
            </a:r>
            <a:r>
              <a:rPr lang="fr-BE" dirty="0" err="1"/>
              <a:t>way</a:t>
            </a:r>
            <a:r>
              <a:rPr lang="fr-BE" dirty="0"/>
              <a:t> as DLUC</a:t>
            </a:r>
          </a:p>
          <a:p>
            <a:r>
              <a:rPr lang="fr-BE" dirty="0"/>
              <a:t>Can </a:t>
            </a:r>
            <a:r>
              <a:rPr lang="fr-BE" dirty="0" err="1"/>
              <a:t>occur</a:t>
            </a:r>
            <a:r>
              <a:rPr lang="fr-BE" dirty="0"/>
              <a:t> </a:t>
            </a:r>
            <a:r>
              <a:rPr lang="fr-BE" dirty="0" err="1"/>
              <a:t>anywhere</a:t>
            </a:r>
            <a:r>
              <a:rPr lang="fr-BE" dirty="0"/>
              <a:t> in the world</a:t>
            </a:r>
          </a:p>
          <a:p>
            <a:r>
              <a:rPr lang="en-GB" dirty="0"/>
              <a:t>Transmitted through global markets for agricultural commodities</a:t>
            </a:r>
          </a:p>
          <a:p>
            <a:r>
              <a:rPr lang="fr-BE" dirty="0"/>
              <a:t>Not </a:t>
            </a:r>
            <a:r>
              <a:rPr lang="fr-BE" dirty="0" err="1"/>
              <a:t>accepted</a:t>
            </a:r>
            <a:r>
              <a:rPr lang="fr-BE" dirty="0"/>
              <a:t> by the </a:t>
            </a:r>
            <a:r>
              <a:rPr lang="fr-BE" dirty="0" err="1"/>
              <a:t>whole</a:t>
            </a:r>
            <a:r>
              <a:rPr lang="fr-BE" dirty="0"/>
              <a:t> </a:t>
            </a:r>
            <a:r>
              <a:rPr lang="fr-BE" dirty="0" err="1"/>
              <a:t>scientific</a:t>
            </a:r>
            <a:r>
              <a:rPr lang="fr-BE" dirty="0"/>
              <a:t> </a:t>
            </a:r>
            <a:r>
              <a:rPr lang="fr-BE" dirty="0" err="1"/>
              <a:t>community</a:t>
            </a:r>
            <a:endParaRPr lang="fr-BE" dirty="0"/>
          </a:p>
          <a:p>
            <a:r>
              <a:rPr lang="fr-BE" dirty="0" smtClean="0"/>
              <a:t>Variation </a:t>
            </a:r>
            <a:r>
              <a:rPr lang="fr-BE" dirty="0" err="1"/>
              <a:t>among</a:t>
            </a:r>
            <a:r>
              <a:rPr lang="fr-BE" dirty="0"/>
              <a:t> ILUC </a:t>
            </a:r>
            <a:r>
              <a:rPr lang="fr-BE" dirty="0" err="1"/>
              <a:t>emissions</a:t>
            </a:r>
            <a:r>
              <a:rPr lang="fr-BE" dirty="0"/>
              <a:t> estimations in </a:t>
            </a:r>
            <a:r>
              <a:rPr lang="fr-BE" dirty="0" err="1"/>
              <a:t>scientific</a:t>
            </a:r>
            <a:r>
              <a:rPr lang="fr-BE" dirty="0"/>
              <a:t> </a:t>
            </a:r>
            <a:r>
              <a:rPr lang="fr-BE" dirty="0" err="1"/>
              <a:t>literature</a:t>
            </a:r>
            <a:endParaRPr lang="fr-BE" dirty="0"/>
          </a:p>
          <a:p>
            <a:r>
              <a:rPr lang="fr-BE" dirty="0"/>
              <a:t>EU first </a:t>
            </a:r>
            <a:r>
              <a:rPr lang="fr-BE" dirty="0" err="1"/>
              <a:t>regulator</a:t>
            </a:r>
            <a:r>
              <a:rPr lang="fr-BE" dirty="0"/>
              <a:t> </a:t>
            </a:r>
            <a:r>
              <a:rPr lang="fr-BE" dirty="0" err="1"/>
              <a:t>worldwide</a:t>
            </a:r>
            <a:r>
              <a:rPr lang="fr-BE" dirty="0"/>
              <a:t> to </a:t>
            </a:r>
            <a:r>
              <a:rPr lang="fr-BE" dirty="0" err="1"/>
              <a:t>address</a:t>
            </a:r>
            <a:r>
              <a:rPr lang="fr-BE" dirty="0"/>
              <a:t> </a:t>
            </a:r>
            <a:r>
              <a:rPr lang="fr-BE" dirty="0" err="1"/>
              <a:t>ILUC</a:t>
            </a:r>
            <a:r>
              <a:rPr lang="fr-BE" dirty="0"/>
              <a:t> </a:t>
            </a:r>
            <a:r>
              <a:rPr lang="fr-BE" dirty="0" err="1"/>
              <a:t>emissions</a:t>
            </a:r>
            <a:endParaRPr lang="en-GB" dirty="0"/>
          </a:p>
          <a:p>
            <a:endParaRPr lang="en-GB" dirty="0"/>
          </a:p>
          <a:p>
            <a:endParaRPr lang="fr-BE" dirty="0"/>
          </a:p>
          <a:p>
            <a:endParaRPr lang="en-GB" dirty="0"/>
          </a:p>
        </p:txBody>
      </p:sp>
    </p:spTree>
    <p:extLst>
      <p:ext uri="{BB962C8B-B14F-4D97-AF65-F5344CB8AC3E}">
        <p14:creationId xmlns:p14="http://schemas.microsoft.com/office/powerpoint/2010/main" val="1540828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fr-BE" dirty="0"/>
              <a:t>The EU </a:t>
            </a:r>
            <a:r>
              <a:rPr lang="fr-BE" dirty="0" err="1"/>
              <a:t>biofuels</a:t>
            </a:r>
            <a:r>
              <a:rPr lang="fr-BE" dirty="0"/>
              <a:t> </a:t>
            </a:r>
            <a:r>
              <a:rPr lang="fr-BE" dirty="0" err="1"/>
              <a:t>regime</a:t>
            </a:r>
            <a:r>
              <a:rPr lang="fr-BE" dirty="0"/>
              <a:t> – </a:t>
            </a:r>
            <a:r>
              <a:rPr lang="fr-BE" dirty="0" err="1"/>
              <a:t>conventional</a:t>
            </a:r>
            <a:r>
              <a:rPr lang="fr-BE" dirty="0"/>
              <a:t> </a:t>
            </a:r>
            <a:r>
              <a:rPr lang="fr-BE" dirty="0" err="1"/>
              <a:t>biofuel</a:t>
            </a:r>
            <a:r>
              <a:rPr lang="fr-BE" dirty="0"/>
              <a:t> production </a:t>
            </a:r>
            <a:r>
              <a:rPr lang="fr-BE" dirty="0" err="1"/>
              <a:t>requires</a:t>
            </a:r>
            <a:r>
              <a:rPr lang="fr-BE" dirty="0"/>
              <a:t> land </a:t>
            </a:r>
            <a:endParaRPr lang="en-GB" dirty="0"/>
          </a:p>
        </p:txBody>
      </p:sp>
      <p:sp>
        <p:nvSpPr>
          <p:cNvPr id="6" name="Content Placeholder 5"/>
          <p:cNvSpPr>
            <a:spLocks noGrp="1"/>
          </p:cNvSpPr>
          <p:nvPr>
            <p:ph idx="1"/>
          </p:nvPr>
        </p:nvSpPr>
        <p:spPr/>
        <p:txBody>
          <a:bodyPr>
            <a:normAutofit lnSpcReduction="10000"/>
          </a:bodyPr>
          <a:lstStyle/>
          <a:p>
            <a:r>
              <a:rPr lang="fr-BE" dirty="0"/>
              <a:t>High </a:t>
            </a:r>
            <a:r>
              <a:rPr lang="fr-BE" dirty="0" err="1"/>
              <a:t>ILUC</a:t>
            </a:r>
            <a:r>
              <a:rPr lang="fr-BE" dirty="0"/>
              <a:t> formula: </a:t>
            </a:r>
          </a:p>
          <a:p>
            <a:pPr lvl="1"/>
            <a:r>
              <a:rPr lang="fr-BE" dirty="0" err="1"/>
              <a:t>Methodology</a:t>
            </a:r>
            <a:r>
              <a:rPr lang="fr-BE" dirty="0"/>
              <a:t> </a:t>
            </a:r>
            <a:r>
              <a:rPr lang="fr-BE" dirty="0" err="1"/>
              <a:t>based</a:t>
            </a:r>
            <a:r>
              <a:rPr lang="fr-BE" dirty="0"/>
              <a:t> on </a:t>
            </a:r>
            <a:r>
              <a:rPr lang="fr-BE" dirty="0" err="1"/>
              <a:t>available</a:t>
            </a:r>
            <a:r>
              <a:rPr lang="fr-BE" dirty="0"/>
              <a:t> </a:t>
            </a:r>
            <a:r>
              <a:rPr lang="fr-BE" dirty="0" err="1"/>
              <a:t>literature</a:t>
            </a:r>
            <a:r>
              <a:rPr lang="fr-BE" dirty="0"/>
              <a:t> and on </a:t>
            </a:r>
            <a:r>
              <a:rPr lang="fr-BE" dirty="0" err="1"/>
              <a:t>observed</a:t>
            </a:r>
            <a:r>
              <a:rPr lang="fr-BE" dirty="0"/>
              <a:t> rate of expansions of a </a:t>
            </a:r>
            <a:r>
              <a:rPr lang="fr-BE" dirty="0" err="1"/>
              <a:t>given</a:t>
            </a:r>
            <a:r>
              <a:rPr lang="fr-BE" dirty="0"/>
              <a:t> </a:t>
            </a:r>
            <a:r>
              <a:rPr lang="fr-BE" dirty="0" err="1"/>
              <a:t>crop</a:t>
            </a:r>
            <a:r>
              <a:rPr lang="fr-BE" dirty="0"/>
              <a:t> on </a:t>
            </a:r>
            <a:r>
              <a:rPr lang="fr-BE" dirty="0" smtClean="0"/>
              <a:t>High </a:t>
            </a:r>
            <a:r>
              <a:rPr lang="fr-BE" dirty="0" err="1" smtClean="0"/>
              <a:t>Carbon</a:t>
            </a:r>
            <a:r>
              <a:rPr lang="fr-BE" dirty="0" smtClean="0"/>
              <a:t> Stock/</a:t>
            </a:r>
            <a:r>
              <a:rPr lang="fr-BE" dirty="0" err="1" smtClean="0"/>
              <a:t>Biodiverse</a:t>
            </a:r>
            <a:r>
              <a:rPr lang="fr-BE" dirty="0" smtClean="0"/>
              <a:t> (</a:t>
            </a:r>
            <a:r>
              <a:rPr lang="fr-BE" dirty="0" err="1" smtClean="0"/>
              <a:t>HCSB</a:t>
            </a:r>
            <a:r>
              <a:rPr lang="fr-BE" smtClean="0"/>
              <a:t>) </a:t>
            </a:r>
            <a:r>
              <a:rPr lang="fr-BE" dirty="0"/>
              <a:t>land  </a:t>
            </a:r>
          </a:p>
          <a:p>
            <a:pPr lvl="1"/>
            <a:r>
              <a:rPr lang="en-GB" dirty="0"/>
              <a:t>Which biofuel feedstock has a high risk of significant expansion of the production area into </a:t>
            </a:r>
            <a:r>
              <a:rPr lang="fr-BE" dirty="0"/>
              <a:t>HCSB land (</a:t>
            </a:r>
            <a:r>
              <a:rPr lang="fr-BE" dirty="0" err="1"/>
              <a:t>absolute</a:t>
            </a:r>
            <a:r>
              <a:rPr lang="fr-BE" dirty="0"/>
              <a:t> and relative)</a:t>
            </a:r>
          </a:p>
          <a:p>
            <a:pPr lvl="1"/>
            <a:r>
              <a:rPr lang="fr-BE" dirty="0" err="1"/>
              <a:t>Currently</a:t>
            </a:r>
            <a:r>
              <a:rPr lang="fr-BE" dirty="0"/>
              <a:t> </a:t>
            </a:r>
            <a:r>
              <a:rPr lang="fr-BE" dirty="0" err="1"/>
              <a:t>among</a:t>
            </a:r>
            <a:r>
              <a:rPr lang="fr-BE" dirty="0"/>
              <a:t> the </a:t>
            </a:r>
            <a:r>
              <a:rPr lang="fr-BE" dirty="0" err="1"/>
              <a:t>different</a:t>
            </a:r>
            <a:r>
              <a:rPr lang="fr-BE" dirty="0"/>
              <a:t> </a:t>
            </a:r>
            <a:r>
              <a:rPr lang="fr-BE" dirty="0" err="1"/>
              <a:t>biofuel</a:t>
            </a:r>
            <a:r>
              <a:rPr lang="fr-BE" dirty="0"/>
              <a:t> </a:t>
            </a:r>
            <a:r>
              <a:rPr lang="fr-BE" dirty="0" err="1"/>
              <a:t>crops</a:t>
            </a:r>
            <a:r>
              <a:rPr lang="fr-BE" dirty="0"/>
              <a:t> </a:t>
            </a:r>
            <a:r>
              <a:rPr lang="fr-BE" dirty="0" err="1"/>
              <a:t>only</a:t>
            </a:r>
            <a:r>
              <a:rPr lang="fr-BE" dirty="0"/>
              <a:t> palm </a:t>
            </a:r>
            <a:r>
              <a:rPr lang="fr-BE" dirty="0" err="1"/>
              <a:t>oil</a:t>
            </a:r>
            <a:r>
              <a:rPr lang="fr-BE" dirty="0"/>
              <a:t> qualifies as high </a:t>
            </a:r>
            <a:r>
              <a:rPr lang="fr-BE" dirty="0" err="1"/>
              <a:t>ILUC</a:t>
            </a:r>
            <a:r>
              <a:rPr lang="fr-BE" dirty="0"/>
              <a:t> </a:t>
            </a:r>
            <a:r>
              <a:rPr lang="fr-BE" dirty="0" err="1"/>
              <a:t>risk</a:t>
            </a:r>
            <a:endParaRPr lang="fr-BE" dirty="0"/>
          </a:p>
          <a:p>
            <a:pPr lvl="1"/>
            <a:r>
              <a:rPr lang="fr-BE" dirty="0" err="1"/>
              <a:t>Eligibility</a:t>
            </a:r>
            <a:r>
              <a:rPr lang="fr-BE" dirty="0"/>
              <a:t> of High ILUC </a:t>
            </a:r>
            <a:r>
              <a:rPr lang="fr-BE" dirty="0" err="1"/>
              <a:t>risk</a:t>
            </a:r>
            <a:r>
              <a:rPr lang="fr-BE" dirty="0"/>
              <a:t> </a:t>
            </a:r>
            <a:r>
              <a:rPr lang="fr-BE" dirty="0" err="1"/>
              <a:t>biofuels</a:t>
            </a:r>
            <a:r>
              <a:rPr lang="fr-BE" dirty="0"/>
              <a:t> to </a:t>
            </a:r>
            <a:r>
              <a:rPr lang="fr-BE" dirty="0" err="1"/>
              <a:t>be</a:t>
            </a:r>
            <a:r>
              <a:rPr lang="fr-BE" dirty="0"/>
              <a:t> </a:t>
            </a:r>
            <a:r>
              <a:rPr lang="fr-BE" dirty="0" err="1"/>
              <a:t>treated</a:t>
            </a:r>
            <a:r>
              <a:rPr lang="fr-BE" dirty="0"/>
              <a:t> as a </a:t>
            </a:r>
            <a:r>
              <a:rPr lang="fr-BE" dirty="0" err="1"/>
              <a:t>renewable</a:t>
            </a:r>
            <a:r>
              <a:rPr lang="fr-BE" dirty="0"/>
              <a:t> fuel </a:t>
            </a:r>
            <a:r>
              <a:rPr lang="fr-BE" dirty="0" err="1"/>
              <a:t>is</a:t>
            </a:r>
            <a:r>
              <a:rPr lang="fr-BE" dirty="0"/>
              <a:t> </a:t>
            </a:r>
            <a:r>
              <a:rPr lang="fr-BE" dirty="0" err="1"/>
              <a:t>subject</a:t>
            </a:r>
            <a:r>
              <a:rPr lang="fr-BE" dirty="0"/>
              <a:t> to a cap and phase out </a:t>
            </a:r>
          </a:p>
          <a:p>
            <a:r>
              <a:rPr lang="fr-BE" dirty="0"/>
              <a:t>Low ILUC </a:t>
            </a:r>
            <a:r>
              <a:rPr lang="fr-BE" dirty="0" err="1"/>
              <a:t>risk</a:t>
            </a:r>
            <a:r>
              <a:rPr lang="fr-BE" dirty="0"/>
              <a:t> certification</a:t>
            </a:r>
          </a:p>
          <a:p>
            <a:pPr lvl="1"/>
            <a:r>
              <a:rPr lang="fr-BE" dirty="0"/>
              <a:t>Fuels </a:t>
            </a:r>
            <a:r>
              <a:rPr lang="fr-BE" dirty="0" err="1"/>
              <a:t>produced</a:t>
            </a:r>
            <a:r>
              <a:rPr lang="fr-BE" dirty="0"/>
              <a:t> </a:t>
            </a:r>
            <a:r>
              <a:rPr lang="fr-BE" dirty="0" err="1"/>
              <a:t>from</a:t>
            </a:r>
            <a:r>
              <a:rPr lang="fr-BE" dirty="0"/>
              <a:t> </a:t>
            </a:r>
            <a:r>
              <a:rPr lang="fr-BE" dirty="0" err="1"/>
              <a:t>feedstock</a:t>
            </a:r>
            <a:r>
              <a:rPr lang="fr-BE" dirty="0"/>
              <a:t> </a:t>
            </a:r>
            <a:r>
              <a:rPr lang="fr-BE" dirty="0" err="1"/>
              <a:t>demonstrated</a:t>
            </a:r>
            <a:r>
              <a:rPr lang="fr-BE" dirty="0"/>
              <a:t> not to have </a:t>
            </a:r>
            <a:r>
              <a:rPr lang="fr-BE" dirty="0" err="1"/>
              <a:t>given</a:t>
            </a:r>
            <a:r>
              <a:rPr lang="fr-BE" dirty="0"/>
              <a:t> </a:t>
            </a:r>
            <a:r>
              <a:rPr lang="fr-BE" dirty="0" err="1"/>
              <a:t>rise</a:t>
            </a:r>
            <a:r>
              <a:rPr lang="fr-BE" dirty="0"/>
              <a:t> to ILUC can </a:t>
            </a:r>
            <a:r>
              <a:rPr lang="fr-BE" dirty="0" err="1"/>
              <a:t>be</a:t>
            </a:r>
            <a:r>
              <a:rPr lang="fr-BE" dirty="0"/>
              <a:t> </a:t>
            </a:r>
            <a:r>
              <a:rPr lang="fr-BE" dirty="0" err="1"/>
              <a:t>treated</a:t>
            </a:r>
            <a:r>
              <a:rPr lang="fr-BE" dirty="0"/>
              <a:t> as all </a:t>
            </a:r>
            <a:r>
              <a:rPr lang="fr-BE" dirty="0" err="1"/>
              <a:t>other</a:t>
            </a:r>
            <a:r>
              <a:rPr lang="fr-BE" dirty="0"/>
              <a:t> </a:t>
            </a:r>
            <a:r>
              <a:rPr lang="fr-BE" dirty="0" err="1"/>
              <a:t>biofuels</a:t>
            </a:r>
            <a:r>
              <a:rPr lang="fr-BE" dirty="0"/>
              <a:t>. </a:t>
            </a:r>
            <a:endParaRPr lang="en-GB" dirty="0"/>
          </a:p>
          <a:p>
            <a:pPr lvl="1"/>
            <a:endParaRPr lang="fr-BE" dirty="0"/>
          </a:p>
        </p:txBody>
      </p:sp>
    </p:spTree>
    <p:extLst>
      <p:ext uri="{BB962C8B-B14F-4D97-AF65-F5344CB8AC3E}">
        <p14:creationId xmlns:p14="http://schemas.microsoft.com/office/powerpoint/2010/main" val="4192637185"/>
      </p:ext>
    </p:extLst>
  </p:cSld>
  <p:clrMapOvr>
    <a:masterClrMapping/>
  </p:clrMapOvr>
  <p:extLst mod="1">
    <p:ext uri="{6950BFC3-D8DA-4A85-94F7-54DA5524770B}">
      <p188:commentRel xmlns=""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Indonesia and Malaysia challenges</a:t>
            </a:r>
            <a:endParaRPr lang="en-GB" dirty="0"/>
          </a:p>
        </p:txBody>
      </p:sp>
      <p:sp>
        <p:nvSpPr>
          <p:cNvPr id="3" name="Content Placeholder 2"/>
          <p:cNvSpPr>
            <a:spLocks noGrp="1"/>
          </p:cNvSpPr>
          <p:nvPr>
            <p:ph idx="1"/>
          </p:nvPr>
        </p:nvSpPr>
        <p:spPr/>
        <p:txBody>
          <a:bodyPr>
            <a:normAutofit fontScale="92500" lnSpcReduction="10000"/>
          </a:bodyPr>
          <a:lstStyle/>
          <a:p>
            <a:r>
              <a:rPr lang="fr-BE" dirty="0" err="1"/>
              <a:t>Multiplicity</a:t>
            </a:r>
            <a:r>
              <a:rPr lang="fr-BE" dirty="0"/>
              <a:t> of </a:t>
            </a:r>
            <a:r>
              <a:rPr lang="fr-BE" dirty="0" err="1"/>
              <a:t>legal</a:t>
            </a:r>
            <a:r>
              <a:rPr lang="fr-BE" dirty="0"/>
              <a:t> claims </a:t>
            </a:r>
            <a:r>
              <a:rPr lang="fr-BE" dirty="0" err="1"/>
              <a:t>under</a:t>
            </a:r>
            <a:r>
              <a:rPr lang="fr-BE" dirty="0"/>
              <a:t> </a:t>
            </a:r>
            <a:r>
              <a:rPr lang="fr-BE" dirty="0" err="1"/>
              <a:t>TBT</a:t>
            </a:r>
            <a:r>
              <a:rPr lang="fr-BE" dirty="0"/>
              <a:t>, GATT (NT, </a:t>
            </a:r>
            <a:r>
              <a:rPr lang="fr-BE" dirty="0" err="1"/>
              <a:t>MFN</a:t>
            </a:r>
            <a:r>
              <a:rPr lang="fr-BE" dirty="0"/>
              <a:t>, quantitative restriction, etc.)</a:t>
            </a:r>
          </a:p>
          <a:p>
            <a:r>
              <a:rPr lang="fr-BE" dirty="0" err="1"/>
              <a:t>Overarching</a:t>
            </a:r>
            <a:r>
              <a:rPr lang="fr-BE" dirty="0"/>
              <a:t> arguments:</a:t>
            </a:r>
          </a:p>
          <a:p>
            <a:pPr lvl="1"/>
            <a:r>
              <a:rPr lang="fr-BE" dirty="0" err="1"/>
              <a:t>Extraterritoriality</a:t>
            </a:r>
            <a:r>
              <a:rPr lang="fr-BE" dirty="0"/>
              <a:t> of EU </a:t>
            </a:r>
            <a:r>
              <a:rPr lang="fr-BE" dirty="0" err="1"/>
              <a:t>measures</a:t>
            </a:r>
            <a:r>
              <a:rPr lang="fr-BE" dirty="0"/>
              <a:t>: EU </a:t>
            </a:r>
            <a:r>
              <a:rPr lang="fr-BE" dirty="0" err="1"/>
              <a:t>dictates</a:t>
            </a:r>
            <a:r>
              <a:rPr lang="fr-BE" dirty="0"/>
              <a:t> </a:t>
            </a:r>
            <a:r>
              <a:rPr lang="fr-BE" dirty="0" err="1"/>
              <a:t>what</a:t>
            </a:r>
            <a:r>
              <a:rPr lang="fr-BE" dirty="0"/>
              <a:t> and how to </a:t>
            </a:r>
            <a:r>
              <a:rPr lang="fr-BE" dirty="0" err="1"/>
              <a:t>produce</a:t>
            </a:r>
            <a:r>
              <a:rPr lang="fr-BE" dirty="0"/>
              <a:t> in </a:t>
            </a:r>
            <a:r>
              <a:rPr lang="fr-BE" dirty="0" err="1"/>
              <a:t>Ind</a:t>
            </a:r>
            <a:r>
              <a:rPr lang="fr-BE" dirty="0"/>
              <a:t> or Mal </a:t>
            </a:r>
          </a:p>
          <a:p>
            <a:pPr lvl="1"/>
            <a:r>
              <a:rPr lang="fr-BE" dirty="0" err="1"/>
              <a:t>Disguised</a:t>
            </a:r>
            <a:r>
              <a:rPr lang="fr-BE" dirty="0"/>
              <a:t> </a:t>
            </a:r>
            <a:r>
              <a:rPr lang="fr-BE" dirty="0" err="1"/>
              <a:t>protectionism</a:t>
            </a:r>
            <a:r>
              <a:rPr lang="fr-BE" dirty="0"/>
              <a:t> </a:t>
            </a:r>
            <a:r>
              <a:rPr lang="fr-BE" dirty="0" err="1"/>
              <a:t>because</a:t>
            </a:r>
            <a:r>
              <a:rPr lang="fr-BE" dirty="0"/>
              <a:t> the EU </a:t>
            </a:r>
            <a:r>
              <a:rPr lang="fr-BE" dirty="0" err="1"/>
              <a:t>does</a:t>
            </a:r>
            <a:r>
              <a:rPr lang="fr-BE" dirty="0"/>
              <a:t> not </a:t>
            </a:r>
            <a:r>
              <a:rPr lang="fr-BE" dirty="0" err="1"/>
              <a:t>produce</a:t>
            </a:r>
            <a:r>
              <a:rPr lang="fr-BE" dirty="0"/>
              <a:t> </a:t>
            </a:r>
            <a:r>
              <a:rPr lang="fr-BE" dirty="0" err="1"/>
              <a:t>any</a:t>
            </a:r>
            <a:r>
              <a:rPr lang="fr-BE" dirty="0"/>
              <a:t> palm </a:t>
            </a:r>
            <a:r>
              <a:rPr lang="fr-BE" dirty="0" err="1"/>
              <a:t>oil</a:t>
            </a:r>
            <a:r>
              <a:rPr lang="fr-BE" dirty="0"/>
              <a:t>: green </a:t>
            </a:r>
            <a:r>
              <a:rPr lang="fr-BE" dirty="0" err="1"/>
              <a:t>washing</a:t>
            </a:r>
            <a:endParaRPr lang="fr-BE" dirty="0"/>
          </a:p>
          <a:p>
            <a:pPr lvl="1"/>
            <a:r>
              <a:rPr lang="fr-BE" dirty="0" err="1"/>
              <a:t>Lack</a:t>
            </a:r>
            <a:r>
              <a:rPr lang="fr-BE" dirty="0"/>
              <a:t> of </a:t>
            </a:r>
            <a:r>
              <a:rPr lang="fr-BE" dirty="0" err="1"/>
              <a:t>solid</a:t>
            </a:r>
            <a:r>
              <a:rPr lang="fr-BE" dirty="0"/>
              <a:t> </a:t>
            </a:r>
            <a:r>
              <a:rPr lang="fr-BE" dirty="0" err="1"/>
              <a:t>scientific</a:t>
            </a:r>
            <a:r>
              <a:rPr lang="fr-BE" dirty="0"/>
              <a:t> </a:t>
            </a:r>
            <a:r>
              <a:rPr lang="fr-BE" dirty="0" err="1"/>
              <a:t>foundation</a:t>
            </a:r>
            <a:r>
              <a:rPr lang="fr-BE" dirty="0"/>
              <a:t> for estimation of </a:t>
            </a:r>
            <a:r>
              <a:rPr lang="fr-BE" dirty="0" err="1"/>
              <a:t>ILUC</a:t>
            </a:r>
            <a:r>
              <a:rPr lang="fr-BE" dirty="0"/>
              <a:t> </a:t>
            </a:r>
            <a:r>
              <a:rPr lang="fr-BE" dirty="0" err="1"/>
              <a:t>emissions</a:t>
            </a:r>
            <a:r>
              <a:rPr lang="fr-BE" dirty="0"/>
              <a:t> </a:t>
            </a:r>
          </a:p>
          <a:p>
            <a:pPr lvl="1"/>
            <a:r>
              <a:rPr lang="fr-BE" dirty="0"/>
              <a:t>Not </a:t>
            </a:r>
            <a:r>
              <a:rPr lang="fr-BE" dirty="0" err="1"/>
              <a:t>based</a:t>
            </a:r>
            <a:r>
              <a:rPr lang="fr-BE" dirty="0"/>
              <a:t> on international standards – </a:t>
            </a:r>
            <a:r>
              <a:rPr lang="fr-BE" dirty="0" err="1"/>
              <a:t>should</a:t>
            </a:r>
            <a:r>
              <a:rPr lang="fr-BE" dirty="0"/>
              <a:t> have </a:t>
            </a:r>
            <a:r>
              <a:rPr lang="fr-BE" dirty="0" err="1"/>
              <a:t>waited</a:t>
            </a:r>
            <a:r>
              <a:rPr lang="fr-BE" dirty="0"/>
              <a:t> for a </a:t>
            </a:r>
            <a:r>
              <a:rPr lang="fr-BE" dirty="0" err="1"/>
              <a:t>multilateral</a:t>
            </a:r>
            <a:r>
              <a:rPr lang="fr-BE" dirty="0"/>
              <a:t> solution.</a:t>
            </a:r>
          </a:p>
          <a:p>
            <a:pPr lvl="1"/>
            <a:r>
              <a:rPr lang="fr-BE" dirty="0"/>
              <a:t>Data </a:t>
            </a:r>
            <a:r>
              <a:rPr lang="fr-BE" dirty="0" err="1"/>
              <a:t>used</a:t>
            </a:r>
            <a:r>
              <a:rPr lang="fr-BE" dirty="0"/>
              <a:t> for high </a:t>
            </a:r>
            <a:r>
              <a:rPr lang="fr-BE" dirty="0" err="1"/>
              <a:t>ILUC</a:t>
            </a:r>
            <a:r>
              <a:rPr lang="fr-BE" dirty="0"/>
              <a:t> formula not up to date and </a:t>
            </a:r>
            <a:r>
              <a:rPr lang="fr-BE" dirty="0" err="1"/>
              <a:t>biased</a:t>
            </a:r>
            <a:r>
              <a:rPr lang="fr-BE" dirty="0"/>
              <a:t> </a:t>
            </a:r>
            <a:r>
              <a:rPr lang="fr-BE" dirty="0" err="1"/>
              <a:t>against</a:t>
            </a:r>
            <a:r>
              <a:rPr lang="fr-BE" dirty="0"/>
              <a:t> palm </a:t>
            </a:r>
            <a:r>
              <a:rPr lang="fr-BE" dirty="0" err="1"/>
              <a:t>oil</a:t>
            </a:r>
            <a:r>
              <a:rPr lang="fr-BE" dirty="0"/>
              <a:t> </a:t>
            </a:r>
          </a:p>
          <a:p>
            <a:pPr lvl="1"/>
            <a:r>
              <a:rPr lang="fr-BE" dirty="0" err="1"/>
              <a:t>Defects</a:t>
            </a:r>
            <a:r>
              <a:rPr lang="fr-BE" dirty="0"/>
              <a:t> in the </a:t>
            </a:r>
            <a:r>
              <a:rPr lang="fr-BE" dirty="0" err="1"/>
              <a:t>implementing</a:t>
            </a:r>
            <a:r>
              <a:rPr lang="fr-BE" dirty="0"/>
              <a:t> </a:t>
            </a:r>
            <a:r>
              <a:rPr lang="fr-BE" dirty="0" err="1"/>
              <a:t>regulatory</a:t>
            </a:r>
            <a:r>
              <a:rPr lang="fr-BE" dirty="0"/>
              <a:t> </a:t>
            </a:r>
            <a:r>
              <a:rPr lang="fr-BE" dirty="0" err="1"/>
              <a:t>framework</a:t>
            </a:r>
            <a:r>
              <a:rPr lang="fr-BE" dirty="0"/>
              <a:t> (</a:t>
            </a:r>
            <a:r>
              <a:rPr lang="fr-BE" dirty="0" err="1"/>
              <a:t>too</a:t>
            </a:r>
            <a:r>
              <a:rPr lang="fr-BE" dirty="0"/>
              <a:t> </a:t>
            </a:r>
            <a:r>
              <a:rPr lang="fr-BE" dirty="0" err="1"/>
              <a:t>complicated</a:t>
            </a:r>
            <a:r>
              <a:rPr lang="fr-BE" dirty="0"/>
              <a:t>, not </a:t>
            </a:r>
            <a:r>
              <a:rPr lang="fr-BE" dirty="0" err="1"/>
              <a:t>detailed</a:t>
            </a:r>
            <a:r>
              <a:rPr lang="fr-BE" dirty="0"/>
              <a:t> </a:t>
            </a:r>
            <a:r>
              <a:rPr lang="fr-BE" dirty="0" err="1"/>
              <a:t>enough</a:t>
            </a:r>
            <a:r>
              <a:rPr lang="fr-BE" dirty="0"/>
              <a:t>, etc.)</a:t>
            </a:r>
          </a:p>
          <a:p>
            <a:pPr lvl="1"/>
            <a:endParaRPr lang="en-GB" dirty="0"/>
          </a:p>
        </p:txBody>
      </p:sp>
    </p:spTree>
    <p:extLst>
      <p:ext uri="{BB962C8B-B14F-4D97-AF65-F5344CB8AC3E}">
        <p14:creationId xmlns:p14="http://schemas.microsoft.com/office/powerpoint/2010/main" val="2746664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EU </a:t>
            </a:r>
            <a:r>
              <a:rPr lang="fr-BE" dirty="0" err="1"/>
              <a:t>overarching</a:t>
            </a:r>
            <a:r>
              <a:rPr lang="fr-BE" dirty="0"/>
              <a:t> </a:t>
            </a:r>
            <a:r>
              <a:rPr lang="fr-BE" dirty="0" err="1"/>
              <a:t>defence</a:t>
            </a:r>
            <a:endParaRPr lang="en-GB" dirty="0"/>
          </a:p>
        </p:txBody>
      </p:sp>
      <p:sp>
        <p:nvSpPr>
          <p:cNvPr id="3" name="Content Placeholder 2"/>
          <p:cNvSpPr>
            <a:spLocks noGrp="1"/>
          </p:cNvSpPr>
          <p:nvPr>
            <p:ph idx="1"/>
          </p:nvPr>
        </p:nvSpPr>
        <p:spPr/>
        <p:txBody>
          <a:bodyPr/>
          <a:lstStyle/>
          <a:p>
            <a:r>
              <a:rPr lang="fr-BE" dirty="0" err="1"/>
              <a:t>Measures</a:t>
            </a:r>
            <a:r>
              <a:rPr lang="fr-BE" dirty="0"/>
              <a:t> are </a:t>
            </a:r>
            <a:r>
              <a:rPr lang="fr-BE" dirty="0" err="1"/>
              <a:t>origin</a:t>
            </a:r>
            <a:r>
              <a:rPr lang="fr-BE" dirty="0"/>
              <a:t> neutral and not </a:t>
            </a:r>
            <a:r>
              <a:rPr lang="fr-BE" i="1" dirty="0"/>
              <a:t>de facto </a:t>
            </a:r>
            <a:r>
              <a:rPr lang="fr-BE" dirty="0" err="1"/>
              <a:t>discriminatory</a:t>
            </a:r>
            <a:endParaRPr lang="fr-BE" dirty="0"/>
          </a:p>
          <a:p>
            <a:r>
              <a:rPr lang="fr-BE" dirty="0" err="1"/>
              <a:t>Necessary</a:t>
            </a:r>
            <a:r>
              <a:rPr lang="fr-BE" dirty="0"/>
              <a:t> to </a:t>
            </a:r>
            <a:r>
              <a:rPr lang="fr-BE" dirty="0" err="1"/>
              <a:t>fight</a:t>
            </a:r>
            <a:r>
              <a:rPr lang="fr-BE" dirty="0"/>
              <a:t> </a:t>
            </a:r>
            <a:r>
              <a:rPr lang="fr-BE" dirty="0" err="1"/>
              <a:t>climate</a:t>
            </a:r>
            <a:r>
              <a:rPr lang="fr-BE" dirty="0"/>
              <a:t> change and </a:t>
            </a:r>
            <a:r>
              <a:rPr lang="fr-BE" dirty="0" err="1"/>
              <a:t>biodiversity</a:t>
            </a:r>
            <a:r>
              <a:rPr lang="fr-BE" dirty="0"/>
              <a:t> destruction </a:t>
            </a:r>
          </a:p>
          <a:p>
            <a:r>
              <a:rPr lang="fr-BE" dirty="0" err="1"/>
              <a:t>These</a:t>
            </a:r>
            <a:r>
              <a:rPr lang="fr-BE" dirty="0"/>
              <a:t> objectives are </a:t>
            </a:r>
            <a:r>
              <a:rPr lang="fr-BE" dirty="0" err="1"/>
              <a:t>reflected</a:t>
            </a:r>
            <a:r>
              <a:rPr lang="fr-BE" dirty="0"/>
              <a:t> in Article XX GATT and </a:t>
            </a:r>
            <a:r>
              <a:rPr lang="fr-BE" dirty="0" err="1"/>
              <a:t>Recital</a:t>
            </a:r>
            <a:r>
              <a:rPr lang="fr-BE" dirty="0"/>
              <a:t> 6 </a:t>
            </a:r>
            <a:r>
              <a:rPr lang="fr-BE" dirty="0" err="1"/>
              <a:t>TBT</a:t>
            </a:r>
            <a:r>
              <a:rPr lang="fr-BE" dirty="0"/>
              <a:t>: </a:t>
            </a:r>
          </a:p>
          <a:p>
            <a:pPr lvl="1"/>
            <a:r>
              <a:rPr lang="en-GB" dirty="0"/>
              <a:t>necessary to protect public morals</a:t>
            </a:r>
          </a:p>
          <a:p>
            <a:pPr lvl="1"/>
            <a:r>
              <a:rPr lang="en-GB" dirty="0"/>
              <a:t>necessary to protect human, animal or plant life or health</a:t>
            </a:r>
          </a:p>
          <a:p>
            <a:pPr lvl="1"/>
            <a:r>
              <a:rPr lang="en-GB" dirty="0"/>
              <a:t>relating to the conservation of exhaustible natural resources if such measures are made effective in conjunction with restrictions on domestic production or consumption</a:t>
            </a:r>
          </a:p>
          <a:p>
            <a:pPr lvl="2"/>
            <a:endParaRPr lang="en-GB" dirty="0"/>
          </a:p>
        </p:txBody>
      </p:sp>
    </p:spTree>
    <p:extLst>
      <p:ext uri="{BB962C8B-B14F-4D97-AF65-F5344CB8AC3E}">
        <p14:creationId xmlns:p14="http://schemas.microsoft.com/office/powerpoint/2010/main" val="2064229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EU Green Deal 	</a:t>
            </a:r>
          </a:p>
        </p:txBody>
      </p:sp>
      <p:sp>
        <p:nvSpPr>
          <p:cNvPr id="3" name="Content Placeholder 2"/>
          <p:cNvSpPr>
            <a:spLocks noGrp="1"/>
          </p:cNvSpPr>
          <p:nvPr>
            <p:ph idx="1"/>
          </p:nvPr>
        </p:nvSpPr>
        <p:spPr/>
        <p:txBody>
          <a:bodyPr>
            <a:normAutofit fontScale="92500" lnSpcReduction="20000"/>
          </a:bodyPr>
          <a:lstStyle/>
          <a:p>
            <a:endParaRPr lang="en-GB" dirty="0"/>
          </a:p>
          <a:p>
            <a:r>
              <a:rPr lang="en-GB" dirty="0"/>
              <a:t>Climate change and environmental degradation are an existential threat to Europe and the world. </a:t>
            </a:r>
          </a:p>
          <a:p>
            <a:endParaRPr lang="en-GB" dirty="0"/>
          </a:p>
          <a:p>
            <a:r>
              <a:rPr lang="en-GB" dirty="0"/>
              <a:t>The EU Green Deal is a comprehensive policy initiative by the European Union aimed at making the EU climate-neutral by 2050.</a:t>
            </a:r>
          </a:p>
          <a:p>
            <a:endParaRPr lang="en-GB" dirty="0"/>
          </a:p>
          <a:p>
            <a:r>
              <a:rPr lang="en-GB" dirty="0"/>
              <a:t>“</a:t>
            </a:r>
            <a:r>
              <a:rPr lang="en-GB" i="1" dirty="0"/>
              <a:t>tackling climate and environmental-related challenges …  is this generation’s defining task. The atmosphere is warming and the climate is changing with each passing year. One million of the eight million species on the planet are at risk of being lost. Forests and oceans are being polluted and destroyed</a:t>
            </a:r>
            <a:r>
              <a:rPr lang="en-GB" dirty="0"/>
              <a:t>”  (Green Deal communication, first para)</a:t>
            </a:r>
          </a:p>
        </p:txBody>
      </p:sp>
    </p:spTree>
    <p:extLst>
      <p:ext uri="{BB962C8B-B14F-4D97-AF65-F5344CB8AC3E}">
        <p14:creationId xmlns:p14="http://schemas.microsoft.com/office/powerpoint/2010/main" val="661235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703" y="1230364"/>
            <a:ext cx="10515600" cy="1325563"/>
          </a:xfrm>
        </p:spPr>
        <p:txBody>
          <a:bodyPr/>
          <a:lstStyle/>
          <a:p>
            <a:r>
              <a:rPr lang="en-GB" dirty="0"/>
              <a:t>Some green deal measures may face similar criticism </a:t>
            </a:r>
          </a:p>
        </p:txBody>
      </p:sp>
      <p:sp>
        <p:nvSpPr>
          <p:cNvPr id="3" name="Content Placeholder 2"/>
          <p:cNvSpPr>
            <a:spLocks noGrp="1"/>
          </p:cNvSpPr>
          <p:nvPr>
            <p:ph idx="1"/>
          </p:nvPr>
        </p:nvSpPr>
        <p:spPr>
          <a:xfrm>
            <a:off x="936523" y="3487277"/>
            <a:ext cx="10515600" cy="4351338"/>
          </a:xfrm>
        </p:spPr>
        <p:txBody>
          <a:bodyPr/>
          <a:lstStyle/>
          <a:p>
            <a:r>
              <a:rPr lang="en-GB" dirty="0"/>
              <a:t>Carbon Border Adjustment Mechanism (CBAM) </a:t>
            </a:r>
          </a:p>
          <a:p>
            <a:r>
              <a:rPr lang="en-GB" dirty="0"/>
              <a:t>Renewable Energy Directive </a:t>
            </a:r>
          </a:p>
          <a:p>
            <a:r>
              <a:rPr lang="en-GB" dirty="0"/>
              <a:t>EU Regulation on deforestation-free supply chains</a:t>
            </a:r>
          </a:p>
        </p:txBody>
      </p:sp>
    </p:spTree>
    <p:extLst>
      <p:ext uri="{BB962C8B-B14F-4D97-AF65-F5344CB8AC3E}">
        <p14:creationId xmlns:p14="http://schemas.microsoft.com/office/powerpoint/2010/main" val="403574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TotalTime>
  <Words>1158</Words>
  <Application>Microsoft Office PowerPoint</Application>
  <PresentationFormat>Widescreen</PresentationFormat>
  <Paragraphs>73</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Indonesia and Malaysia vs EU biofuel regime –WTO litigation and indications for EU green deal</vt:lpstr>
      <vt:lpstr>Two WTO almost parallel cases: claims largely overlapping – one panel </vt:lpstr>
      <vt:lpstr>The Renewable Energy Directive (RED) – amended several times – RED II (2018)</vt:lpstr>
      <vt:lpstr>ILUC characteristics</vt:lpstr>
      <vt:lpstr>The EU biofuels regime – conventional biofuel production requires land </vt:lpstr>
      <vt:lpstr>Indonesia and Malaysia challenges</vt:lpstr>
      <vt:lpstr>EU overarching defence</vt:lpstr>
      <vt:lpstr>The EU Green Deal  </vt:lpstr>
      <vt:lpstr>Some green deal measures may face similar criticism </vt:lpstr>
    </vt:vector>
  </TitlesOfParts>
  <Company>EEAS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Indonesia and Malaysia vs EU biofuel regime –WTO litigation and indications for EU green deal</dc:title>
  <dc:creator>GRESPAN Davide (EEAS-GENEVA)</dc:creator>
  <cp:lastModifiedBy>GRESPAN Davide (EEAS-GENEVA)</cp:lastModifiedBy>
  <cp:revision>44</cp:revision>
  <dcterms:created xsi:type="dcterms:W3CDTF">2023-09-29T14:39:59Z</dcterms:created>
  <dcterms:modified xsi:type="dcterms:W3CDTF">2023-10-23T07:39:36Z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2023-10-22T14:03:59Z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30cdcd18-ebf8-427b-a3e5-8299a2820de6</vt:lpwstr>
  </property>
  <property fmtid="{D5CDD505-2E9C-101B-9397-08002B2CF9AE}" pid="8" name="MSIP_Label_6bd9ddd1-4d20-43f6-abfa-fc3c07406f94_ContentBits">
    <vt:lpwstr>0</vt:lpwstr>
  </property>
</Properties>
</file>